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Kartik start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9660063af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9660063a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Derek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 overlap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spectrum and extremes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X% of one person’s bounding box overlapped by the other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9660063aff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9660063aff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Derek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we shift focus to two person cases, it may be useful to think about using the human pose skeleton approach…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With such a large proportion of images that have overlapping bounding boxes, it might be harder to classify with that approach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95a2abf17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95a2abf17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9660063af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9660063af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4d568b1c2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94d568b1c2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94d568b1c2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94d568b1c2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5a2abf17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95a2abf17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Kartik end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95a2ad1f46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95a2ad1f46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Carolina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75452434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75452434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Carolina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975452434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975452434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Rohan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975452434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975452434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Rohan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9528ae42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9528ae42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Derek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https://towardsdatascience.com/detection-free-human-instance-segmentation-using-pose2seg-and-pytorch-72f48dc4d23e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 lot of object detection methods will treat overlapping bounding boxes as redundant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Relationship Id="rId4" Type="http://schemas.openxmlformats.org/officeDocument/2006/relationships/image" Target="../media/image15.jpg"/><Relationship Id="rId5" Type="http://schemas.openxmlformats.org/officeDocument/2006/relationships/image" Target="../media/image3.jpg"/><Relationship Id="rId6" Type="http://schemas.openxmlformats.org/officeDocument/2006/relationships/image" Target="../media/image14.jpg"/><Relationship Id="rId7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USCoders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Carolina Souza, Derek Lim, Kartik Balodi, Kelly Huang, Rohan Sanjay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2"/>
          <p:cNvSpPr/>
          <p:nvPr/>
        </p:nvSpPr>
        <p:spPr>
          <a:xfrm>
            <a:off x="1729575" y="1537400"/>
            <a:ext cx="6030300" cy="3142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2"/>
          <p:cNvSpPr txBox="1"/>
          <p:nvPr>
            <p:ph type="title"/>
          </p:nvPr>
        </p:nvSpPr>
        <p:spPr>
          <a:xfrm>
            <a:off x="1399225" y="5956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“Two People” + “Not Occluded”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41" name="Google Shape;241;p22"/>
          <p:cNvPicPr preferRelativeResize="0"/>
          <p:nvPr/>
        </p:nvPicPr>
        <p:blipFill rotWithShape="1">
          <a:blip r:embed="rId3">
            <a:alphaModFix/>
          </a:blip>
          <a:srcRect b="10281" l="25947" r="0" t="0"/>
          <a:stretch/>
        </p:blipFill>
        <p:spPr>
          <a:xfrm>
            <a:off x="2076675" y="1889000"/>
            <a:ext cx="864425" cy="149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2"/>
          <p:cNvSpPr/>
          <p:nvPr/>
        </p:nvSpPr>
        <p:spPr>
          <a:xfrm>
            <a:off x="2182650" y="3616050"/>
            <a:ext cx="5268600" cy="163800"/>
          </a:xfrm>
          <a:prstGeom prst="rect">
            <a:avLst/>
          </a:prstGeom>
          <a:gradFill>
            <a:gsLst>
              <a:gs pos="0">
                <a:srgbClr val="FF0000"/>
              </a:gs>
              <a:gs pos="100000">
                <a:srgbClr val="4A86E8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22"/>
          <p:cNvPicPr preferRelativeResize="0"/>
          <p:nvPr/>
        </p:nvPicPr>
        <p:blipFill rotWithShape="1">
          <a:blip r:embed="rId4">
            <a:alphaModFix/>
          </a:blip>
          <a:srcRect b="9600" l="15052" r="0" t="0"/>
          <a:stretch/>
        </p:blipFill>
        <p:spPr>
          <a:xfrm>
            <a:off x="6167650" y="2078450"/>
            <a:ext cx="1295400" cy="13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2"/>
          <p:cNvPicPr preferRelativeResize="0"/>
          <p:nvPr/>
        </p:nvPicPr>
        <p:blipFill rotWithShape="1">
          <a:blip r:embed="rId5">
            <a:alphaModFix/>
          </a:blip>
          <a:srcRect b="9958" l="17524" r="8" t="0"/>
          <a:stretch/>
        </p:blipFill>
        <p:spPr>
          <a:xfrm>
            <a:off x="4934775" y="1993450"/>
            <a:ext cx="1072800" cy="146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2"/>
          <p:cNvPicPr preferRelativeResize="0"/>
          <p:nvPr/>
        </p:nvPicPr>
        <p:blipFill rotWithShape="1">
          <a:blip r:embed="rId6">
            <a:alphaModFix/>
          </a:blip>
          <a:srcRect b="8983" l="9703" r="3036" t="0"/>
          <a:stretch/>
        </p:blipFill>
        <p:spPr>
          <a:xfrm>
            <a:off x="3079450" y="2265288"/>
            <a:ext cx="1582500" cy="114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2"/>
          <p:cNvSpPr txBox="1"/>
          <p:nvPr/>
        </p:nvSpPr>
        <p:spPr>
          <a:xfrm>
            <a:off x="2076675" y="4169950"/>
            <a:ext cx="17070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Less Overlap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22"/>
          <p:cNvSpPr txBox="1"/>
          <p:nvPr/>
        </p:nvSpPr>
        <p:spPr>
          <a:xfrm>
            <a:off x="5868788" y="4169950"/>
            <a:ext cx="17070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Complete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Overlap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22"/>
          <p:cNvSpPr txBox="1"/>
          <p:nvPr/>
        </p:nvSpPr>
        <p:spPr>
          <a:xfrm>
            <a:off x="7997050" y="4334738"/>
            <a:ext cx="17070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(1 Person?)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22"/>
          <p:cNvSpPr txBox="1"/>
          <p:nvPr/>
        </p:nvSpPr>
        <p:spPr>
          <a:xfrm>
            <a:off x="90213" y="4109150"/>
            <a:ext cx="15825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(Negligible / No Overlap)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0" name="Google Shape;250;p22"/>
          <p:cNvPicPr preferRelativeResize="0"/>
          <p:nvPr/>
        </p:nvPicPr>
        <p:blipFill rotWithShape="1">
          <a:blip r:embed="rId7">
            <a:alphaModFix/>
          </a:blip>
          <a:srcRect b="9706" l="25892" r="0" t="0"/>
          <a:stretch/>
        </p:blipFill>
        <p:spPr>
          <a:xfrm>
            <a:off x="8074450" y="2417250"/>
            <a:ext cx="864425" cy="183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2"/>
          <p:cNvSpPr/>
          <p:nvPr/>
        </p:nvSpPr>
        <p:spPr>
          <a:xfrm rot="2700000">
            <a:off x="2149342" y="3522512"/>
            <a:ext cx="350866" cy="350866"/>
          </a:xfrm>
          <a:prstGeom prst="rtTriangle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2"/>
          <p:cNvSpPr/>
          <p:nvPr/>
        </p:nvSpPr>
        <p:spPr>
          <a:xfrm rot="-8100000">
            <a:off x="7152267" y="3522512"/>
            <a:ext cx="350866" cy="350866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22"/>
          <p:cNvPicPr preferRelativeResize="0"/>
          <p:nvPr/>
        </p:nvPicPr>
        <p:blipFill rotWithShape="1">
          <a:blip r:embed="rId8">
            <a:alphaModFix/>
          </a:blip>
          <a:srcRect b="11039" l="11079" r="0" t="0"/>
          <a:stretch/>
        </p:blipFill>
        <p:spPr>
          <a:xfrm>
            <a:off x="203475" y="3148650"/>
            <a:ext cx="1355975" cy="9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2"/>
          <p:cNvSpPr txBox="1"/>
          <p:nvPr/>
        </p:nvSpPr>
        <p:spPr>
          <a:xfrm>
            <a:off x="2076675" y="1656775"/>
            <a:ext cx="3279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22"/>
          <p:cNvSpPr txBox="1"/>
          <p:nvPr/>
        </p:nvSpPr>
        <p:spPr>
          <a:xfrm>
            <a:off x="6280400" y="1783400"/>
            <a:ext cx="3279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4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22"/>
          <p:cNvSpPr txBox="1"/>
          <p:nvPr/>
        </p:nvSpPr>
        <p:spPr>
          <a:xfrm>
            <a:off x="3159975" y="1889000"/>
            <a:ext cx="3279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22"/>
          <p:cNvSpPr txBox="1"/>
          <p:nvPr/>
        </p:nvSpPr>
        <p:spPr>
          <a:xfrm>
            <a:off x="4934775" y="1656775"/>
            <a:ext cx="3279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2200" y="1081138"/>
            <a:ext cx="4539600" cy="29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4"/>
          <p:cNvSpPr txBox="1"/>
          <p:nvPr>
            <p:ph type="title"/>
          </p:nvPr>
        </p:nvSpPr>
        <p:spPr>
          <a:xfrm>
            <a:off x="1052550" y="2114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Questions？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 with Mask R-CNN</a:t>
            </a:r>
            <a:endParaRPr/>
          </a:p>
        </p:txBody>
      </p:sp>
      <p:sp>
        <p:nvSpPr>
          <p:cNvPr id="273" name="Google Shape;273;p25"/>
          <p:cNvSpPr txBox="1"/>
          <p:nvPr>
            <p:ph idx="1" type="body"/>
          </p:nvPr>
        </p:nvSpPr>
        <p:spPr>
          <a:xfrm>
            <a:off x="1297500" y="1200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What is Mask R-CNN?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 deep neural network aimed at object detection and instance segmentation used on top of Keras and Tensorflow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creates a bounding box for where the object is within the image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Why is this important?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Use bounding box to crop image instead of simply resizing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Hope to create better accuracy this way so that images don’t get stretched or distorted in the resizing process</a:t>
            </a:r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82700" y="8346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</a:t>
            </a:r>
            <a:endParaRPr/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2175" y="3072250"/>
            <a:ext cx="2124199" cy="172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4"/>
          <p:cNvPicPr preferRelativeResize="0"/>
          <p:nvPr/>
        </p:nvPicPr>
        <p:blipFill rotWithShape="1">
          <a:blip r:embed="rId4">
            <a:alphaModFix/>
          </a:blip>
          <a:srcRect b="2260" l="0" r="0" t="14923"/>
          <a:stretch/>
        </p:blipFill>
        <p:spPr>
          <a:xfrm>
            <a:off x="3590900" y="2726309"/>
            <a:ext cx="1871750" cy="2066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 rotWithShape="1">
          <a:blip r:embed="rId5">
            <a:alphaModFix/>
          </a:blip>
          <a:srcRect b="0" l="21963" r="8354" t="22191"/>
          <a:stretch/>
        </p:blipFill>
        <p:spPr>
          <a:xfrm>
            <a:off x="5902100" y="199734"/>
            <a:ext cx="2124200" cy="2372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5238" y="335300"/>
            <a:ext cx="2066876" cy="206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8650" y="2402186"/>
            <a:ext cx="1871752" cy="2390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151" name="Google Shape;151;p15"/>
          <p:cNvSpPr txBox="1"/>
          <p:nvPr>
            <p:ph idx="1" type="body"/>
          </p:nvPr>
        </p:nvSpPr>
        <p:spPr>
          <a:xfrm>
            <a:off x="1297500" y="9776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Want to filter for: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</a:t>
            </a:r>
            <a:r>
              <a:rPr lang="en" sz="1800"/>
              <a:t>wo or fewer person case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One or two people in the image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person case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Only one person in the image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Objectives</a:t>
            </a:r>
            <a:endParaRPr/>
          </a:p>
        </p:txBody>
      </p:sp>
      <p:sp>
        <p:nvSpPr>
          <p:cNvPr id="157" name="Google Shape;157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AutoNum type="arabicPeriod"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 are looking at cropping the pictures instead of simply resizing to increase accuracy of our model.</a:t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AutoNum type="arabicPeriod"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 will implement keras and mobilenet on the case of pictures with one person for now. Our group hopes to expand the model to cases of two or fewer eventually.</a:t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AutoNum type="arabicPeriod"/>
            </a:pPr>
            <a:r>
              <a:rPr lang="en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At the end of the project, we hope to have a model constructed with 80% or greater accuracy.</a:t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 x Image Segmentation</a:t>
            </a:r>
            <a:endParaRPr/>
          </a:p>
        </p:txBody>
      </p:sp>
      <p:sp>
        <p:nvSpPr>
          <p:cNvPr id="163" name="Google Shape;163;p17"/>
          <p:cNvSpPr txBox="1"/>
          <p:nvPr>
            <p:ph idx="1" type="body"/>
          </p:nvPr>
        </p:nvSpPr>
        <p:spPr>
          <a:xfrm>
            <a:off x="1297500" y="11954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</a:t>
            </a:r>
            <a:r>
              <a:rPr lang="en" sz="1700"/>
              <a:t>he task of </a:t>
            </a:r>
            <a:r>
              <a:rPr b="1" lang="en" sz="1700"/>
              <a:t>image segmentation</a:t>
            </a:r>
            <a:r>
              <a:rPr lang="en" sz="1700"/>
              <a:t> is to train a neural network to output a pixel-wise mask of the image.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Object detection</a:t>
            </a:r>
            <a:r>
              <a:rPr lang="en" sz="1700"/>
              <a:t> is a computer vision technique that allows us to identify and locate objects in an image or video. </a:t>
            </a:r>
            <a:endParaRPr sz="1700"/>
          </a:p>
        </p:txBody>
      </p:sp>
      <p:pic>
        <p:nvPicPr>
          <p:cNvPr id="164" name="Google Shape;1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550" y="2674175"/>
            <a:ext cx="2857700" cy="190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6275" y="2385700"/>
            <a:ext cx="2047425" cy="248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/>
              <a:t>obilenet V2</a:t>
            </a:r>
            <a:endParaRPr/>
          </a:p>
        </p:txBody>
      </p:sp>
      <p:sp>
        <p:nvSpPr>
          <p:cNvPr id="171" name="Google Shape;171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MobileNet-v2 is a convolutional neural network that is 53 layers deep.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You can load a pre-trained version of the network trained on more than a million images from a ImageNet database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pretrained network can classify images into 1000 object categories, such as keyboard, mouse, pencil, and many animals</a:t>
            </a:r>
            <a:endParaRPr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COCO Object Detection</a:t>
            </a:r>
            <a:endParaRPr/>
          </a:p>
        </p:txBody>
      </p:sp>
      <p:pic>
        <p:nvPicPr>
          <p:cNvPr id="177" name="Google Shape;17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498" y="1377300"/>
            <a:ext cx="5178900" cy="360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183" name="Google Shape;183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Create a pipeline for our own data sets and analyze performance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Test other available detection classes (90 available)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Crop images using bounding boxes and train classification model to see if accuracy improves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May need to optimize speed</a:t>
            </a:r>
            <a:endParaRPr sz="1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6666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/>
          <p:nvPr>
            <p:ph type="title"/>
          </p:nvPr>
        </p:nvSpPr>
        <p:spPr>
          <a:xfrm>
            <a:off x="1278450" y="1092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Two(+) People: 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Human Pose Skeleton Approach?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89" name="Google Shape;189;p21"/>
          <p:cNvGrpSpPr/>
          <p:nvPr/>
        </p:nvGrpSpPr>
        <p:grpSpPr>
          <a:xfrm>
            <a:off x="5449700" y="955525"/>
            <a:ext cx="1424875" cy="3487125"/>
            <a:chOff x="5449700" y="955525"/>
            <a:chExt cx="1424875" cy="3487125"/>
          </a:xfrm>
        </p:grpSpPr>
        <p:pic>
          <p:nvPicPr>
            <p:cNvPr id="190" name="Google Shape;190;p21"/>
            <p:cNvPicPr preferRelativeResize="0"/>
            <p:nvPr/>
          </p:nvPicPr>
          <p:blipFill rotWithShape="1">
            <a:blip r:embed="rId3">
              <a:alphaModFix/>
            </a:blip>
            <a:srcRect b="8908" l="25556" r="0" t="0"/>
            <a:stretch/>
          </p:blipFill>
          <p:spPr>
            <a:xfrm>
              <a:off x="5449700" y="955525"/>
              <a:ext cx="1424875" cy="34871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1" name="Google Shape;191;p21"/>
            <p:cNvCxnSpPr/>
            <p:nvPr/>
          </p:nvCxnSpPr>
          <p:spPr>
            <a:xfrm>
              <a:off x="5697500" y="2417775"/>
              <a:ext cx="11400" cy="6669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2" name="Google Shape;192;p21"/>
            <p:cNvCxnSpPr/>
            <p:nvPr/>
          </p:nvCxnSpPr>
          <p:spPr>
            <a:xfrm>
              <a:off x="5867000" y="1818375"/>
              <a:ext cx="700800" cy="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3" name="Google Shape;193;p21"/>
            <p:cNvCxnSpPr/>
            <p:nvPr/>
          </p:nvCxnSpPr>
          <p:spPr>
            <a:xfrm flipH="1">
              <a:off x="5697500" y="1818375"/>
              <a:ext cx="135600" cy="5994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4" name="Google Shape;194;p21"/>
            <p:cNvCxnSpPr/>
            <p:nvPr/>
          </p:nvCxnSpPr>
          <p:spPr>
            <a:xfrm>
              <a:off x="6567800" y="1840900"/>
              <a:ext cx="62100" cy="6501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5" name="Google Shape;195;p21"/>
            <p:cNvCxnSpPr/>
            <p:nvPr/>
          </p:nvCxnSpPr>
          <p:spPr>
            <a:xfrm flipH="1">
              <a:off x="6629900" y="2497163"/>
              <a:ext cx="19800" cy="627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6" name="Google Shape;196;p21"/>
            <p:cNvCxnSpPr/>
            <p:nvPr/>
          </p:nvCxnSpPr>
          <p:spPr>
            <a:xfrm flipH="1" rot="10800000">
              <a:off x="6214700" y="1818375"/>
              <a:ext cx="5400" cy="10572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7" name="Google Shape;197;p21"/>
            <p:cNvCxnSpPr/>
            <p:nvPr/>
          </p:nvCxnSpPr>
          <p:spPr>
            <a:xfrm>
              <a:off x="5867000" y="2875575"/>
              <a:ext cx="700800" cy="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8" name="Google Shape;198;p21"/>
            <p:cNvCxnSpPr/>
            <p:nvPr/>
          </p:nvCxnSpPr>
          <p:spPr>
            <a:xfrm rot="10800000">
              <a:off x="5867025" y="2875475"/>
              <a:ext cx="67800" cy="977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9" name="Google Shape;199;p21"/>
            <p:cNvCxnSpPr/>
            <p:nvPr/>
          </p:nvCxnSpPr>
          <p:spPr>
            <a:xfrm flipH="1" rot="10800000">
              <a:off x="6522650" y="2875550"/>
              <a:ext cx="19500" cy="898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0" name="Google Shape;200;p21"/>
            <p:cNvCxnSpPr/>
            <p:nvPr/>
          </p:nvCxnSpPr>
          <p:spPr>
            <a:xfrm rot="10800000">
              <a:off x="5940025" y="3853125"/>
              <a:ext cx="69000" cy="5649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1" name="Google Shape;201;p21"/>
            <p:cNvCxnSpPr/>
            <p:nvPr/>
          </p:nvCxnSpPr>
          <p:spPr>
            <a:xfrm flipH="1" rot="10800000">
              <a:off x="6451950" y="3774225"/>
              <a:ext cx="70800" cy="6438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2" name="Google Shape;202;p21"/>
            <p:cNvCxnSpPr/>
            <p:nvPr/>
          </p:nvCxnSpPr>
          <p:spPr>
            <a:xfrm flipH="1" rot="10800000">
              <a:off x="6201800" y="1377375"/>
              <a:ext cx="31200" cy="4410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3" name="Google Shape;203;p21"/>
            <p:cNvSpPr/>
            <p:nvPr/>
          </p:nvSpPr>
          <p:spPr>
            <a:xfrm>
              <a:off x="6194775" y="1331925"/>
              <a:ext cx="85800" cy="858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1"/>
            <p:cNvSpPr/>
            <p:nvPr/>
          </p:nvSpPr>
          <p:spPr>
            <a:xfrm>
              <a:off x="6166200" y="1784375"/>
              <a:ext cx="85800" cy="858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1"/>
            <p:cNvSpPr/>
            <p:nvPr/>
          </p:nvSpPr>
          <p:spPr>
            <a:xfrm>
              <a:off x="6528150" y="1784375"/>
              <a:ext cx="85800" cy="858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1"/>
            <p:cNvSpPr/>
            <p:nvPr/>
          </p:nvSpPr>
          <p:spPr>
            <a:xfrm>
              <a:off x="5804250" y="1784375"/>
              <a:ext cx="85800" cy="858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5651850" y="2393875"/>
              <a:ext cx="85800" cy="858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1"/>
            <p:cNvSpPr/>
            <p:nvPr/>
          </p:nvSpPr>
          <p:spPr>
            <a:xfrm>
              <a:off x="6594825" y="2438775"/>
              <a:ext cx="85800" cy="858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1"/>
            <p:cNvSpPr/>
            <p:nvPr/>
          </p:nvSpPr>
          <p:spPr>
            <a:xfrm>
              <a:off x="5828050" y="2846325"/>
              <a:ext cx="85800" cy="858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1"/>
            <p:cNvSpPr/>
            <p:nvPr/>
          </p:nvSpPr>
          <p:spPr>
            <a:xfrm>
              <a:off x="6509025" y="2846325"/>
              <a:ext cx="85800" cy="858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1"/>
            <p:cNvSpPr/>
            <p:nvPr/>
          </p:nvSpPr>
          <p:spPr>
            <a:xfrm>
              <a:off x="5890050" y="3822625"/>
              <a:ext cx="85800" cy="858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1"/>
            <p:cNvSpPr/>
            <p:nvPr/>
          </p:nvSpPr>
          <p:spPr>
            <a:xfrm>
              <a:off x="6480600" y="3736825"/>
              <a:ext cx="85800" cy="858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EA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3" name="Google Shape;213;p21"/>
            <p:cNvCxnSpPr/>
            <p:nvPr/>
          </p:nvCxnSpPr>
          <p:spPr>
            <a:xfrm flipH="1" rot="10800000">
              <a:off x="6056650" y="2727400"/>
              <a:ext cx="657300" cy="66600"/>
            </a:xfrm>
            <a:prstGeom prst="straightConnector1">
              <a:avLst/>
            </a:pr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4" name="Google Shape;214;p21"/>
            <p:cNvCxnSpPr/>
            <p:nvPr/>
          </p:nvCxnSpPr>
          <p:spPr>
            <a:xfrm>
              <a:off x="6713950" y="2727400"/>
              <a:ext cx="11400" cy="666900"/>
            </a:xfrm>
            <a:prstGeom prst="straightConnector1">
              <a:avLst/>
            </a:pr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5" name="Google Shape;215;p21"/>
            <p:cNvCxnSpPr/>
            <p:nvPr/>
          </p:nvCxnSpPr>
          <p:spPr>
            <a:xfrm>
              <a:off x="6056650" y="2794000"/>
              <a:ext cx="62100" cy="650100"/>
            </a:xfrm>
            <a:prstGeom prst="straightConnector1">
              <a:avLst/>
            </a:pr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6" name="Google Shape;216;p21"/>
            <p:cNvCxnSpPr/>
            <p:nvPr/>
          </p:nvCxnSpPr>
          <p:spPr>
            <a:xfrm flipH="1" rot="10800000">
              <a:off x="6396100" y="2800725"/>
              <a:ext cx="5400" cy="1057200"/>
            </a:xfrm>
            <a:prstGeom prst="straightConnector1">
              <a:avLst/>
            </a:pr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7" name="Google Shape;217;p21"/>
            <p:cNvCxnSpPr>
              <a:endCxn id="212" idx="5"/>
            </p:cNvCxnSpPr>
            <p:nvPr/>
          </p:nvCxnSpPr>
          <p:spPr>
            <a:xfrm flipH="1" rot="10800000">
              <a:off x="6048335" y="3810060"/>
              <a:ext cx="505500" cy="48000"/>
            </a:xfrm>
            <a:prstGeom prst="straightConnector1">
              <a:avLst/>
            </a:pr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8" name="Google Shape;218;p21"/>
            <p:cNvCxnSpPr/>
            <p:nvPr/>
          </p:nvCxnSpPr>
          <p:spPr>
            <a:xfrm rot="10800000">
              <a:off x="6553825" y="3810175"/>
              <a:ext cx="64800" cy="612600"/>
            </a:xfrm>
            <a:prstGeom prst="straightConnector1">
              <a:avLst/>
            </a:pr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9" name="Google Shape;219;p21"/>
            <p:cNvCxnSpPr/>
            <p:nvPr/>
          </p:nvCxnSpPr>
          <p:spPr>
            <a:xfrm flipH="1" rot="10800000">
              <a:off x="5989975" y="3857800"/>
              <a:ext cx="78000" cy="574500"/>
            </a:xfrm>
            <a:prstGeom prst="straightConnector1">
              <a:avLst/>
            </a:pr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0" name="Google Shape;220;p21"/>
            <p:cNvCxnSpPr/>
            <p:nvPr/>
          </p:nvCxnSpPr>
          <p:spPr>
            <a:xfrm rot="10800000">
              <a:off x="6332800" y="2289113"/>
              <a:ext cx="50400" cy="444300"/>
            </a:xfrm>
            <a:prstGeom prst="straightConnector1">
              <a:avLst/>
            </a:pr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21" name="Google Shape;221;p21"/>
            <p:cNvSpPr/>
            <p:nvPr/>
          </p:nvSpPr>
          <p:spPr>
            <a:xfrm>
              <a:off x="6290025" y="2261050"/>
              <a:ext cx="85800" cy="858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1"/>
            <p:cNvSpPr/>
            <p:nvPr/>
          </p:nvSpPr>
          <p:spPr>
            <a:xfrm>
              <a:off x="6347175" y="2761125"/>
              <a:ext cx="85800" cy="858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1"/>
            <p:cNvSpPr/>
            <p:nvPr/>
          </p:nvSpPr>
          <p:spPr>
            <a:xfrm>
              <a:off x="6675800" y="2718250"/>
              <a:ext cx="85800" cy="858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1"/>
            <p:cNvSpPr/>
            <p:nvPr/>
          </p:nvSpPr>
          <p:spPr>
            <a:xfrm>
              <a:off x="6018550" y="2761125"/>
              <a:ext cx="85800" cy="858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1"/>
            <p:cNvSpPr/>
            <p:nvPr/>
          </p:nvSpPr>
          <p:spPr>
            <a:xfrm>
              <a:off x="6504350" y="3799325"/>
              <a:ext cx="85800" cy="858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1"/>
            <p:cNvSpPr/>
            <p:nvPr/>
          </p:nvSpPr>
          <p:spPr>
            <a:xfrm>
              <a:off x="6018550" y="3856500"/>
              <a:ext cx="85800" cy="858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1"/>
            <p:cNvSpPr/>
            <p:nvPr/>
          </p:nvSpPr>
          <p:spPr>
            <a:xfrm>
              <a:off x="6675800" y="3380250"/>
              <a:ext cx="85800" cy="858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1"/>
            <p:cNvSpPr/>
            <p:nvPr/>
          </p:nvSpPr>
          <p:spPr>
            <a:xfrm>
              <a:off x="6070950" y="3413600"/>
              <a:ext cx="85800" cy="85800"/>
            </a:xfrm>
            <a:prstGeom prst="ellipse">
              <a:avLst/>
            </a:prstGeom>
            <a:solidFill>
              <a:srgbClr val="00FF00"/>
            </a:solidFill>
            <a:ln cap="flat" cmpd="sng" w="952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1"/>
            <p:cNvSpPr/>
            <p:nvPr/>
          </p:nvSpPr>
          <p:spPr>
            <a:xfrm>
              <a:off x="5670900" y="3075450"/>
              <a:ext cx="85800" cy="858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1"/>
            <p:cNvSpPr/>
            <p:nvPr/>
          </p:nvSpPr>
          <p:spPr>
            <a:xfrm>
              <a:off x="6590150" y="3099275"/>
              <a:ext cx="85800" cy="858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" name="Google Shape;231;p21"/>
          <p:cNvGrpSpPr/>
          <p:nvPr/>
        </p:nvGrpSpPr>
        <p:grpSpPr>
          <a:xfrm>
            <a:off x="2430450" y="955525"/>
            <a:ext cx="1424875" cy="3487125"/>
            <a:chOff x="2430450" y="955525"/>
            <a:chExt cx="1424875" cy="3487125"/>
          </a:xfrm>
        </p:grpSpPr>
        <p:pic>
          <p:nvPicPr>
            <p:cNvPr id="232" name="Google Shape;232;p21"/>
            <p:cNvPicPr preferRelativeResize="0"/>
            <p:nvPr/>
          </p:nvPicPr>
          <p:blipFill rotWithShape="1">
            <a:blip r:embed="rId3">
              <a:alphaModFix/>
            </a:blip>
            <a:srcRect b="8908" l="25556" r="0" t="0"/>
            <a:stretch/>
          </p:blipFill>
          <p:spPr>
            <a:xfrm>
              <a:off x="2430450" y="955525"/>
              <a:ext cx="1424875" cy="3487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" name="Google Shape;233;p21"/>
            <p:cNvSpPr/>
            <p:nvPr/>
          </p:nvSpPr>
          <p:spPr>
            <a:xfrm>
              <a:off x="2532175" y="1164350"/>
              <a:ext cx="1153200" cy="32217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1"/>
            <p:cNvSpPr/>
            <p:nvPr/>
          </p:nvSpPr>
          <p:spPr>
            <a:xfrm>
              <a:off x="2826100" y="1955650"/>
              <a:ext cx="859200" cy="2487000"/>
            </a:xfrm>
            <a:prstGeom prst="rect">
              <a:avLst/>
            </a:prstGeom>
            <a:noFill/>
            <a:ln cap="flat" cmpd="sng" w="2857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